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309" r:id="rId3"/>
    <p:sldId id="261" r:id="rId4"/>
    <p:sldId id="262" r:id="rId5"/>
    <p:sldId id="298" r:id="rId6"/>
    <p:sldId id="299" r:id="rId7"/>
    <p:sldId id="301" r:id="rId8"/>
    <p:sldId id="300" r:id="rId9"/>
    <p:sldId id="302" r:id="rId10"/>
    <p:sldId id="303" r:id="rId11"/>
    <p:sldId id="283" r:id="rId12"/>
    <p:sldId id="295" r:id="rId13"/>
    <p:sldId id="297" r:id="rId14"/>
    <p:sldId id="304" r:id="rId15"/>
    <p:sldId id="310" r:id="rId16"/>
    <p:sldId id="311" r:id="rId17"/>
    <p:sldId id="305" r:id="rId18"/>
    <p:sldId id="312" r:id="rId19"/>
    <p:sldId id="313" r:id="rId20"/>
    <p:sldId id="306" r:id="rId21"/>
    <p:sldId id="314" r:id="rId22"/>
    <p:sldId id="315" r:id="rId23"/>
    <p:sldId id="307" r:id="rId24"/>
    <p:sldId id="308" r:id="rId25"/>
    <p:sldId id="316" r:id="rId26"/>
    <p:sldId id="284" r:id="rId27"/>
    <p:sldId id="285" r:id="rId28"/>
    <p:sldId id="286" r:id="rId29"/>
    <p:sldId id="287" r:id="rId30"/>
    <p:sldId id="288" r:id="rId31"/>
    <p:sldId id="291" r:id="rId32"/>
    <p:sldId id="293" r:id="rId33"/>
    <p:sldId id="28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49AF24-B724-4573-A9B6-5D72F340F310}">
          <p14:sldIdLst>
            <p14:sldId id="256"/>
            <p14:sldId id="309"/>
            <p14:sldId id="261"/>
            <p14:sldId id="262"/>
            <p14:sldId id="298"/>
            <p14:sldId id="299"/>
            <p14:sldId id="301"/>
            <p14:sldId id="300"/>
            <p14:sldId id="302"/>
            <p14:sldId id="303"/>
            <p14:sldId id="283"/>
            <p14:sldId id="295"/>
            <p14:sldId id="297"/>
            <p14:sldId id="304"/>
            <p14:sldId id="310"/>
            <p14:sldId id="311"/>
            <p14:sldId id="305"/>
            <p14:sldId id="312"/>
            <p14:sldId id="313"/>
            <p14:sldId id="306"/>
            <p14:sldId id="314"/>
            <p14:sldId id="315"/>
            <p14:sldId id="307"/>
            <p14:sldId id="308"/>
            <p14:sldId id="316"/>
            <p14:sldId id="284"/>
            <p14:sldId id="285"/>
            <p14:sldId id="286"/>
            <p14:sldId id="287"/>
            <p14:sldId id="288"/>
            <p14:sldId id="291"/>
            <p14:sldId id="293"/>
            <p14:sldId id="280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46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orient="horz" pos="2341" userDrawn="1">
          <p15:clr>
            <a:srgbClr val="A4A3A4"/>
          </p15:clr>
        </p15:guide>
        <p15:guide id="5" pos="68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429"/>
    <a:srgbClr val="E87453"/>
    <a:srgbClr val="E1491F"/>
    <a:srgbClr val="4DD687"/>
    <a:srgbClr val="EBC85E"/>
    <a:srgbClr val="27B0B6"/>
    <a:srgbClr val="67B0D1"/>
    <a:srgbClr val="3BBEC0"/>
    <a:srgbClr val="FAFAFA"/>
    <a:srgbClr val="8DE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9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-504" y="-456"/>
      </p:cViewPr>
      <p:guideLst>
        <p:guide orient="horz" pos="346"/>
        <p:guide orient="horz" pos="2341"/>
        <p:guide pos="7242"/>
        <p:guide pos="438"/>
        <p:guide pos="68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EAD3-E437-45E2-A0B6-28D1B019C7AA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EF963-8F6F-4E79-B65E-DA97B5E81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407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3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92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63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03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61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8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58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73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6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90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849EE-ABE5-4C43-9A10-92657CB76D62}" type="datetimeFigureOut">
              <a:rPr lang="zh-CN" altLang="en-US" smtClean="0"/>
              <a:t>14-10-18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D6FFB-82D5-46C4-BBB0-09F2EAEB25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262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48988" y="2078640"/>
            <a:ext cx="68154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UBT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用户行为及性能</a:t>
            </a: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采集系统设计与实现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48987" y="4556637"/>
            <a:ext cx="723169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Charles Chu, </a:t>
            </a:r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Sr. Manager of Frameworks @CTRIP</a:t>
            </a:r>
            <a:b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US" altLang="zh-CN" sz="24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Oct, 2014</a:t>
            </a:r>
            <a:endParaRPr lang="en-US" altLang="zh-C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31"/>
          <a:stretch/>
        </p:blipFill>
        <p:spPr>
          <a:xfrm>
            <a:off x="1625268" y="2156655"/>
            <a:ext cx="2078181" cy="75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8244065" y="1988288"/>
            <a:ext cx="2371062" cy="367357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954772" y="1988288"/>
            <a:ext cx="2371062" cy="3673578"/>
          </a:xfrm>
          <a:prstGeom prst="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373631" y="190110"/>
            <a:ext cx="0" cy="6582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0678" y="171073"/>
            <a:ext cx="97274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sp>
        <p:nvSpPr>
          <p:cNvPr id="6" name="文本框 3"/>
          <p:cNvSpPr txBox="1"/>
          <p:nvPr/>
        </p:nvSpPr>
        <p:spPr>
          <a:xfrm>
            <a:off x="7751135" y="149884"/>
            <a:ext cx="4198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1402318" y="246215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64745" y="2277490"/>
            <a:ext cx="92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PV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1402318" y="3103654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64745" y="2918988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Performance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02318" y="3745151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64745" y="3560485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Error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402318" y="431664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64745" y="4131983"/>
            <a:ext cx="176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User Action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402318" y="494042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64745" y="4755760"/>
            <a:ext cx="117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Trace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297918" y="2462156"/>
            <a:ext cx="65685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24141" y="2280349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Critical Data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297918" y="3178082"/>
            <a:ext cx="65685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24141" y="2996275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Critical Data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4297918" y="3758643"/>
            <a:ext cx="65685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24141" y="3576836"/>
            <a:ext cx="20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Critical Data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297918" y="4313790"/>
            <a:ext cx="3708398" cy="285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96951" y="4131983"/>
            <a:ext cx="2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Non-Critical Data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297918" y="4940426"/>
            <a:ext cx="3708398" cy="285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96951" y="4758619"/>
            <a:ext cx="2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Non-Critical Data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402318" y="1147263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64745" y="962597"/>
            <a:ext cx="34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Loading Policy ( Server / Cache 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3872" y="1423383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37809" y="5233383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41740" y="605634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策略：网络类型、数据大小、检查间隔</a:t>
            </a:r>
            <a:endParaRPr lang="zh-CN" altLang="en-US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10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47513" y="512763"/>
            <a:ext cx="429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Back-end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9979" y="1498010"/>
            <a:ext cx="1743627" cy="42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Front-end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29979" y="2397894"/>
            <a:ext cx="1743627" cy="409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534274" y="2963041"/>
            <a:ext cx="1743627" cy="375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Storm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34274" y="3496391"/>
            <a:ext cx="1743627" cy="352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35488" y="4370811"/>
            <a:ext cx="1836204" cy="512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27747" y="4364667"/>
            <a:ext cx="1775653" cy="49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 Service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27747" y="5071065"/>
            <a:ext cx="1775653" cy="842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Real-time Applications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440051" y="4370811"/>
            <a:ext cx="1932072" cy="517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 /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35488" y="5101947"/>
            <a:ext cx="1836204" cy="506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Alerting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>
            <a:stCxn id="17" idx="2"/>
            <a:endCxn id="18" idx="0"/>
          </p:cNvCxnSpPr>
          <p:nvPr/>
        </p:nvCxnSpPr>
        <p:spPr>
          <a:xfrm>
            <a:off x="5401793" y="1919026"/>
            <a:ext cx="0" cy="478868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9" idx="2"/>
            <a:endCxn id="20" idx="0"/>
          </p:cNvCxnSpPr>
          <p:nvPr/>
        </p:nvCxnSpPr>
        <p:spPr>
          <a:xfrm>
            <a:off x="5406088" y="3338624"/>
            <a:ext cx="0" cy="157767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0" idx="2"/>
            <a:endCxn id="23" idx="0"/>
          </p:cNvCxnSpPr>
          <p:nvPr/>
        </p:nvCxnSpPr>
        <p:spPr>
          <a:xfrm rot="5400000">
            <a:off x="4002991" y="2961570"/>
            <a:ext cx="515680" cy="2290514"/>
          </a:xfrm>
          <a:prstGeom prst="bentConnector3">
            <a:avLst>
              <a:gd name="adj1" fmla="val 25258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3" idx="2"/>
            <a:endCxn id="24" idx="0"/>
          </p:cNvCxnSpPr>
          <p:nvPr/>
        </p:nvCxnSpPr>
        <p:spPr>
          <a:xfrm>
            <a:off x="3115574" y="4858440"/>
            <a:ext cx="0" cy="212625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1" idx="2"/>
            <a:endCxn id="26" idx="0"/>
          </p:cNvCxnSpPr>
          <p:nvPr/>
        </p:nvCxnSpPr>
        <p:spPr>
          <a:xfrm>
            <a:off x="7653590" y="4882969"/>
            <a:ext cx="0" cy="218978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40052" y="5077393"/>
            <a:ext cx="1932071" cy="506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Report Service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肘形连接符 40"/>
          <p:cNvCxnSpPr>
            <a:stCxn id="20" idx="2"/>
            <a:endCxn id="21" idx="0"/>
          </p:cNvCxnSpPr>
          <p:nvPr/>
        </p:nvCxnSpPr>
        <p:spPr>
          <a:xfrm rot="16200000" flipH="1">
            <a:off x="6268927" y="2986148"/>
            <a:ext cx="521824" cy="2247502"/>
          </a:xfrm>
          <a:prstGeom prst="bentConnector3">
            <a:avLst>
              <a:gd name="adj1" fmla="val 25549"/>
            </a:avLst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8" idx="2"/>
            <a:endCxn id="19" idx="0"/>
          </p:cNvCxnSpPr>
          <p:nvPr/>
        </p:nvCxnSpPr>
        <p:spPr>
          <a:xfrm>
            <a:off x="5401793" y="2806996"/>
            <a:ext cx="4295" cy="156045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0" idx="2"/>
            <a:endCxn id="25" idx="0"/>
          </p:cNvCxnSpPr>
          <p:nvPr/>
        </p:nvCxnSpPr>
        <p:spPr>
          <a:xfrm flipH="1">
            <a:off x="5406087" y="3848987"/>
            <a:ext cx="1" cy="521824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25" idx="2"/>
            <a:endCxn id="37" idx="0"/>
          </p:cNvCxnSpPr>
          <p:nvPr/>
        </p:nvCxnSpPr>
        <p:spPr>
          <a:xfrm>
            <a:off x="5406087" y="4887997"/>
            <a:ext cx="1" cy="189396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48110" y="2261609"/>
            <a:ext cx="6940723" cy="4388574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948110" y="1280598"/>
            <a:ext cx="6866295" cy="811643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06326" y="4296509"/>
            <a:ext cx="17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Back-end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6326" y="1498010"/>
            <a:ext cx="177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Front-end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147793" y="4104158"/>
            <a:ext cx="1967023" cy="195639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340580" y="4099198"/>
            <a:ext cx="2119886" cy="195639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627546" y="4102486"/>
            <a:ext cx="2059268" cy="195639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47793" y="6047098"/>
            <a:ext cx="198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Real-time App, &lt;2s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114816" y="6055586"/>
            <a:ext cx="255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Near Real-time App &lt;10s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Scene #2, #5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735488" y="6055585"/>
            <a:ext cx="198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Real-time App, &lt;2s</a:t>
            </a:r>
            <a: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zh-CN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Scene #1, #2, #3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1" name="线形标注 2 90"/>
          <p:cNvSpPr/>
          <p:nvPr/>
        </p:nvSpPr>
        <p:spPr>
          <a:xfrm>
            <a:off x="9785475" y="584780"/>
            <a:ext cx="1804028" cy="1391635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78218"/>
              <a:gd name="adj6" fmla="val -194042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按地址位置、设备、浏览器、运营商等信息做实时数据汇总，并计算用户访问流</a:t>
            </a:r>
          </a:p>
        </p:txBody>
      </p:sp>
      <p:sp>
        <p:nvSpPr>
          <p:cNvPr id="92" name="线形标注 2 91"/>
          <p:cNvSpPr/>
          <p:nvPr/>
        </p:nvSpPr>
        <p:spPr>
          <a:xfrm>
            <a:off x="9785475" y="2261609"/>
            <a:ext cx="1804028" cy="1310931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63610"/>
              <a:gd name="adj6" fmla="val -1056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按分钟、小时、天、周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等预先预聚合数据提供快速图表查询</a:t>
            </a:r>
          </a:p>
        </p:txBody>
      </p:sp>
      <p:sp>
        <p:nvSpPr>
          <p:cNvPr id="93" name="线形标注 2 92"/>
          <p:cNvSpPr/>
          <p:nvPr/>
        </p:nvSpPr>
        <p:spPr>
          <a:xfrm>
            <a:off x="9785475" y="3848986"/>
            <a:ext cx="1804028" cy="1133709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27550"/>
              <a:gd name="adj6" fmla="val -6791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Alerting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对实时数据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和同期做对比，当发生明显差异的时候发生报警</a:t>
            </a:r>
          </a:p>
        </p:txBody>
      </p:sp>
      <p:sp>
        <p:nvSpPr>
          <p:cNvPr id="94" name="线形标注 2 93"/>
          <p:cNvSpPr/>
          <p:nvPr/>
        </p:nvSpPr>
        <p:spPr>
          <a:xfrm>
            <a:off x="9785475" y="5292883"/>
            <a:ext cx="1804028" cy="1041887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168260"/>
              <a:gd name="adj5" fmla="val -39814"/>
              <a:gd name="adj6" fmla="val -18932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中保存明细数据，可帮助快速排障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5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69324" y="512763"/>
            <a:ext cx="3653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Storm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60645" y="1653889"/>
            <a:ext cx="3285461" cy="3131914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9863" y="2674277"/>
            <a:ext cx="1775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UBT Topology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953234" y="1893579"/>
            <a:ext cx="1743627" cy="42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 Spout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953235" y="2879268"/>
            <a:ext cx="1743627" cy="421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ETL Bolt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2435784" y="3850136"/>
            <a:ext cx="1245318" cy="691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Delivery Bolt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3929194" y="3860768"/>
            <a:ext cx="1235500" cy="691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Analysis Bolt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6096000" y="1653889"/>
            <a:ext cx="4136065" cy="4208201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8299761" y="1885345"/>
            <a:ext cx="1347512" cy="696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Timed Spout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8299761" y="2871034"/>
            <a:ext cx="1347512" cy="694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Timed Bolt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8299761" y="3864314"/>
            <a:ext cx="1347511" cy="67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Esper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Bolt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6540519" y="3864315"/>
            <a:ext cx="1352383" cy="668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Event Spout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085699" y="4999972"/>
            <a:ext cx="1795492" cy="642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Notification Bolt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349016" y="3285872"/>
            <a:ext cx="1779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Alerting</a:t>
            </a:r>
          </a:p>
          <a:p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Topology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6" name="直接箭头连接符 165"/>
          <p:cNvCxnSpPr>
            <a:stCxn id="151" idx="2"/>
            <a:endCxn id="152" idx="0"/>
          </p:cNvCxnSpPr>
          <p:nvPr/>
        </p:nvCxnSpPr>
        <p:spPr>
          <a:xfrm>
            <a:off x="3825048" y="2314595"/>
            <a:ext cx="1" cy="564673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152" idx="2"/>
            <a:endCxn id="153" idx="0"/>
          </p:cNvCxnSpPr>
          <p:nvPr/>
        </p:nvCxnSpPr>
        <p:spPr>
          <a:xfrm flipH="1">
            <a:off x="3058443" y="3300284"/>
            <a:ext cx="766606" cy="549852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52" idx="2"/>
            <a:endCxn id="154" idx="0"/>
          </p:cNvCxnSpPr>
          <p:nvPr/>
        </p:nvCxnSpPr>
        <p:spPr>
          <a:xfrm>
            <a:off x="3825049" y="3300284"/>
            <a:ext cx="721895" cy="560484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直接箭头连接符 174"/>
          <p:cNvCxnSpPr>
            <a:stCxn id="154" idx="3"/>
            <a:endCxn id="161" idx="1"/>
          </p:cNvCxnSpPr>
          <p:nvPr/>
        </p:nvCxnSpPr>
        <p:spPr>
          <a:xfrm flipV="1">
            <a:off x="5164694" y="4198667"/>
            <a:ext cx="1375825" cy="7659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/>
          <p:cNvCxnSpPr>
            <a:stCxn id="158" idx="2"/>
            <a:endCxn id="159" idx="0"/>
          </p:cNvCxnSpPr>
          <p:nvPr/>
        </p:nvCxnSpPr>
        <p:spPr>
          <a:xfrm>
            <a:off x="8973517" y="2581589"/>
            <a:ext cx="0" cy="289445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/>
          <p:cNvCxnSpPr>
            <a:stCxn id="159" idx="2"/>
            <a:endCxn id="160" idx="0"/>
          </p:cNvCxnSpPr>
          <p:nvPr/>
        </p:nvCxnSpPr>
        <p:spPr>
          <a:xfrm>
            <a:off x="8973517" y="3565457"/>
            <a:ext cx="0" cy="298857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>
            <a:stCxn id="160" idx="2"/>
            <a:endCxn id="163" idx="0"/>
          </p:cNvCxnSpPr>
          <p:nvPr/>
        </p:nvCxnSpPr>
        <p:spPr>
          <a:xfrm>
            <a:off x="8973517" y="4543649"/>
            <a:ext cx="9928" cy="456323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>
            <a:stCxn id="161" idx="3"/>
            <a:endCxn id="160" idx="1"/>
          </p:cNvCxnSpPr>
          <p:nvPr/>
        </p:nvCxnSpPr>
        <p:spPr>
          <a:xfrm>
            <a:off x="7892902" y="4198667"/>
            <a:ext cx="406859" cy="5315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线形标注 2 195"/>
          <p:cNvSpPr/>
          <p:nvPr/>
        </p:nvSpPr>
        <p:spPr>
          <a:xfrm>
            <a:off x="881024" y="5295597"/>
            <a:ext cx="1804028" cy="638237"/>
          </a:xfrm>
          <a:prstGeom prst="borderCallout2">
            <a:avLst>
              <a:gd name="adj1" fmla="val -1036"/>
              <a:gd name="adj2" fmla="val 48741"/>
              <a:gd name="adj3" fmla="val -260111"/>
              <a:gd name="adj4" fmla="val 49220"/>
              <a:gd name="adj5" fmla="val -349344"/>
              <a:gd name="adj6" fmla="val 11538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解数据包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过滤异常值等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ETL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线形标注 2 196"/>
          <p:cNvSpPr/>
          <p:nvPr/>
        </p:nvSpPr>
        <p:spPr>
          <a:xfrm>
            <a:off x="3149302" y="5287941"/>
            <a:ext cx="2015392" cy="645894"/>
          </a:xfrm>
          <a:prstGeom prst="borderCallout2">
            <a:avLst>
              <a:gd name="adj1" fmla="val -1036"/>
              <a:gd name="adj2" fmla="val 48741"/>
              <a:gd name="adj3" fmla="val -32712"/>
              <a:gd name="adj4" fmla="val 48631"/>
              <a:gd name="adj5" fmla="val -114610"/>
              <a:gd name="adj6" fmla="val 7446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按分钟统计汇总数据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2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69324" y="512763"/>
            <a:ext cx="3653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49830" y="1280598"/>
            <a:ext cx="9510059" cy="811643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9932" y="1440146"/>
            <a:ext cx="1338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Writer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43793" y="3745136"/>
            <a:ext cx="164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35681" y="1509878"/>
            <a:ext cx="1137697" cy="39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Writer</a:t>
            </a:r>
          </a:p>
        </p:txBody>
      </p:sp>
      <p:sp>
        <p:nvSpPr>
          <p:cNvPr id="62" name="矩形 61"/>
          <p:cNvSpPr/>
          <p:nvPr/>
        </p:nvSpPr>
        <p:spPr>
          <a:xfrm>
            <a:off x="5545844" y="1534757"/>
            <a:ext cx="1137697" cy="39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Writer</a:t>
            </a:r>
          </a:p>
        </p:txBody>
      </p:sp>
      <p:sp>
        <p:nvSpPr>
          <p:cNvPr id="72" name="矩形 71"/>
          <p:cNvSpPr/>
          <p:nvPr/>
        </p:nvSpPr>
        <p:spPr>
          <a:xfrm>
            <a:off x="8336401" y="1516947"/>
            <a:ext cx="1137697" cy="39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Writer</a:t>
            </a:r>
          </a:p>
        </p:txBody>
      </p:sp>
      <p:sp>
        <p:nvSpPr>
          <p:cNvPr id="78" name="矩形 77"/>
          <p:cNvSpPr/>
          <p:nvPr/>
        </p:nvSpPr>
        <p:spPr>
          <a:xfrm>
            <a:off x="1749830" y="2432459"/>
            <a:ext cx="9510059" cy="3713160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900001" y="3042981"/>
            <a:ext cx="1998921" cy="657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Raw  Data 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RCFile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/>
          <p:cNvCxnSpPr>
            <a:stCxn id="62" idx="2"/>
            <a:endCxn id="70" idx="0"/>
          </p:cNvCxnSpPr>
          <p:nvPr/>
        </p:nvCxnSpPr>
        <p:spPr>
          <a:xfrm>
            <a:off x="6114693" y="1928933"/>
            <a:ext cx="25619" cy="1114047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7" idx="2"/>
            <a:endCxn id="50" idx="0"/>
          </p:cNvCxnSpPr>
          <p:nvPr/>
        </p:nvCxnSpPr>
        <p:spPr>
          <a:xfrm>
            <a:off x="4104530" y="1904054"/>
            <a:ext cx="10284" cy="113810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2" idx="2"/>
            <a:endCxn id="83" idx="0"/>
          </p:cNvCxnSpPr>
          <p:nvPr/>
        </p:nvCxnSpPr>
        <p:spPr>
          <a:xfrm flipH="1">
            <a:off x="8899462" y="1911123"/>
            <a:ext cx="5788" cy="1131858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2977133" y="2726251"/>
            <a:ext cx="4284914" cy="131412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157881" y="3042154"/>
            <a:ext cx="1913866" cy="658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Detail</a:t>
            </a:r>
          </a:p>
        </p:txBody>
      </p:sp>
      <p:sp>
        <p:nvSpPr>
          <p:cNvPr id="56" name="矩形 55"/>
          <p:cNvSpPr/>
          <p:nvPr/>
        </p:nvSpPr>
        <p:spPr>
          <a:xfrm>
            <a:off x="7666085" y="2734353"/>
            <a:ext cx="2434855" cy="130684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64157" y="270360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endParaRPr lang="zh-CN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66803" y="2703600"/>
            <a:ext cx="8917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endParaRPr lang="zh-CN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666085" y="4419869"/>
            <a:ext cx="2434855" cy="144387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66803" y="4415767"/>
            <a:ext cx="76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endParaRPr lang="zh-CN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83" idx="2"/>
            <a:endCxn id="68" idx="0"/>
          </p:cNvCxnSpPr>
          <p:nvPr/>
        </p:nvCxnSpPr>
        <p:spPr>
          <a:xfrm>
            <a:off x="8899462" y="3700201"/>
            <a:ext cx="15459" cy="1184997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8024268" y="4885198"/>
            <a:ext cx="1781305" cy="51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</a:p>
        </p:txBody>
      </p:sp>
      <p:sp>
        <p:nvSpPr>
          <p:cNvPr id="70" name="矩形 69"/>
          <p:cNvSpPr/>
          <p:nvPr/>
        </p:nvSpPr>
        <p:spPr>
          <a:xfrm>
            <a:off x="5252493" y="3042980"/>
            <a:ext cx="1775638" cy="667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Dashboard</a:t>
            </a:r>
          </a:p>
          <a:p>
            <a:pPr algn="ctr"/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53912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69324" y="512763"/>
            <a:ext cx="3653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用户访问流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373631" y="713623"/>
            <a:ext cx="0" cy="33088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90677" y="791745"/>
            <a:ext cx="5378745" cy="3015170"/>
            <a:chOff x="290677" y="1298770"/>
            <a:chExt cx="5378745" cy="3708776"/>
          </a:xfrm>
        </p:grpSpPr>
        <p:sp>
          <p:nvSpPr>
            <p:cNvPr id="6" name="TextBox 5"/>
            <p:cNvSpPr txBox="1"/>
            <p:nvPr/>
          </p:nvSpPr>
          <p:spPr>
            <a:xfrm>
              <a:off x="290677" y="1298770"/>
              <a:ext cx="972747" cy="325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TimeLine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402318" y="219243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64745" y="2007764"/>
              <a:ext cx="2003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402318" y="162377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4745" y="143910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打开浏览器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402318" y="2714162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164745" y="2529496"/>
              <a:ext cx="267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402318" y="3256843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64745" y="3072177"/>
              <a:ext cx="3504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点击在新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2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C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418833" y="3778575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81260" y="3593909"/>
              <a:ext cx="2926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点击返回回到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418849" y="4301148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81276" y="4116482"/>
              <a:ext cx="2710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2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D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1418849" y="482288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81276" y="4638214"/>
              <a:ext cx="2660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39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69324" y="512763"/>
            <a:ext cx="3653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用户访问流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373631" y="713623"/>
            <a:ext cx="0" cy="33088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90677" y="791745"/>
            <a:ext cx="5378745" cy="3015170"/>
            <a:chOff x="290677" y="1298770"/>
            <a:chExt cx="5378745" cy="3708776"/>
          </a:xfrm>
        </p:grpSpPr>
        <p:sp>
          <p:nvSpPr>
            <p:cNvPr id="6" name="TextBox 5"/>
            <p:cNvSpPr txBox="1"/>
            <p:nvPr/>
          </p:nvSpPr>
          <p:spPr>
            <a:xfrm>
              <a:off x="290677" y="1298770"/>
              <a:ext cx="972747" cy="325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TimeLine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402318" y="219243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64745" y="2007764"/>
              <a:ext cx="2003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402318" y="162377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4745" y="143910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打开浏览器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402318" y="2714162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164745" y="2529496"/>
              <a:ext cx="267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402318" y="3256843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64745" y="3072177"/>
              <a:ext cx="3504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点击在新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2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C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418833" y="3778575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81260" y="3593909"/>
              <a:ext cx="2926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点击返回回到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418849" y="4301148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81276" y="4116482"/>
              <a:ext cx="2710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2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D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1418849" y="482288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81276" y="4638214"/>
              <a:ext cx="2660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35632"/>
              </p:ext>
            </p:extLst>
          </p:nvPr>
        </p:nvGraphicFramePr>
        <p:xfrm>
          <a:off x="629159" y="4066914"/>
          <a:ext cx="574882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76"/>
                <a:gridCol w="942776"/>
                <a:gridCol w="942776"/>
                <a:gridCol w="942776"/>
                <a:gridCol w="1063323"/>
                <a:gridCol w="9144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Pvid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Referrer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Tid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</a:t>
                      </a:r>
                      <a:r>
                        <a:rPr lang="en-US" altLang="zh-CN" baseline="0" dirty="0" smtClean="0"/>
                        <a:t> 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4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269324" y="512763"/>
            <a:ext cx="3653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用户访问流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373631" y="713623"/>
            <a:ext cx="0" cy="33088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90677" y="791745"/>
            <a:ext cx="5378745" cy="3015170"/>
            <a:chOff x="290677" y="1298770"/>
            <a:chExt cx="5378745" cy="3708776"/>
          </a:xfrm>
        </p:grpSpPr>
        <p:sp>
          <p:nvSpPr>
            <p:cNvPr id="6" name="TextBox 5"/>
            <p:cNvSpPr txBox="1"/>
            <p:nvPr/>
          </p:nvSpPr>
          <p:spPr>
            <a:xfrm>
              <a:off x="290677" y="1298770"/>
              <a:ext cx="972747" cy="325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TimeLine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1402318" y="219243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64745" y="2007764"/>
              <a:ext cx="2003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1402318" y="162377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4745" y="1439104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打开浏览器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402318" y="2714162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164745" y="2529496"/>
              <a:ext cx="2678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402318" y="3256843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164745" y="3072177"/>
              <a:ext cx="3504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点击在新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2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C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418833" y="3778575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81260" y="3593909"/>
              <a:ext cx="2926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点击返回回到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A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418849" y="4301148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81276" y="4116482"/>
              <a:ext cx="2710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2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D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>
              <a:off x="1418849" y="4822880"/>
              <a:ext cx="68933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81276" y="4638214"/>
              <a:ext cx="2660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Tab 1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点击链接到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Page 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35632"/>
              </p:ext>
            </p:extLst>
          </p:nvPr>
        </p:nvGraphicFramePr>
        <p:xfrm>
          <a:off x="629159" y="4066914"/>
          <a:ext cx="574882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2776"/>
                <a:gridCol w="942776"/>
                <a:gridCol w="942776"/>
                <a:gridCol w="942776"/>
                <a:gridCol w="1063323"/>
                <a:gridCol w="9144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Pvid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From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Referrer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Tid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</a:t>
                      </a:r>
                      <a:r>
                        <a:rPr lang="en-US" altLang="zh-CN" baseline="0" dirty="0" smtClean="0"/>
                        <a:t> 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Page 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1" name="组合 70"/>
          <p:cNvGrpSpPr/>
          <p:nvPr/>
        </p:nvGrpSpPr>
        <p:grpSpPr>
          <a:xfrm>
            <a:off x="6465129" y="1942434"/>
            <a:ext cx="5091043" cy="4048962"/>
            <a:chOff x="6086788" y="1411304"/>
            <a:chExt cx="5091043" cy="4048962"/>
          </a:xfrm>
        </p:grpSpPr>
        <p:sp>
          <p:nvSpPr>
            <p:cNvPr id="24" name="矩形 23"/>
            <p:cNvSpPr/>
            <p:nvPr/>
          </p:nvSpPr>
          <p:spPr>
            <a:xfrm>
              <a:off x="6086788" y="1411304"/>
              <a:ext cx="135033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Page A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6974431" y="2074086"/>
              <a:ext cx="135033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Page B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7922676" y="2767413"/>
              <a:ext cx="135033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Page C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850275" y="3466285"/>
              <a:ext cx="135033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Page A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827495" y="4227731"/>
              <a:ext cx="135033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Page D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9827496" y="5079266"/>
              <a:ext cx="135033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Page E</a:t>
              </a:r>
              <a:endParaRPr lang="zh-CN" altLang="en-US" dirty="0"/>
            </a:p>
          </p:txBody>
        </p:sp>
        <p:cxnSp>
          <p:nvCxnSpPr>
            <p:cNvPr id="40" name="肘形连接符 39"/>
            <p:cNvCxnSpPr>
              <a:stCxn id="24" idx="2"/>
              <a:endCxn id="25" idx="1"/>
            </p:cNvCxnSpPr>
            <p:nvPr/>
          </p:nvCxnSpPr>
          <p:spPr>
            <a:xfrm rot="16200000" flipH="1">
              <a:off x="6632052" y="1922207"/>
              <a:ext cx="472282" cy="212475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25" idx="2"/>
              <a:endCxn id="26" idx="1"/>
            </p:cNvCxnSpPr>
            <p:nvPr/>
          </p:nvCxnSpPr>
          <p:spPr>
            <a:xfrm rot="16200000" flipH="1">
              <a:off x="7534724" y="2569960"/>
              <a:ext cx="502827" cy="273077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47"/>
            <p:cNvCxnSpPr>
              <a:stCxn id="26" idx="2"/>
              <a:endCxn id="27" idx="1"/>
            </p:cNvCxnSpPr>
            <p:nvPr/>
          </p:nvCxnSpPr>
          <p:spPr>
            <a:xfrm rot="16200000" flipH="1">
              <a:off x="8469873" y="3276383"/>
              <a:ext cx="508372" cy="25243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连接符 49"/>
            <p:cNvCxnSpPr>
              <a:stCxn id="26" idx="2"/>
              <a:endCxn id="37" idx="1"/>
            </p:cNvCxnSpPr>
            <p:nvPr/>
          </p:nvCxnSpPr>
          <p:spPr>
            <a:xfrm rot="16200000" flipH="1">
              <a:off x="8577760" y="3168496"/>
              <a:ext cx="1269818" cy="122965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>
              <a:stCxn id="27" idx="2"/>
              <a:endCxn id="38" idx="1"/>
            </p:cNvCxnSpPr>
            <p:nvPr/>
          </p:nvCxnSpPr>
          <p:spPr>
            <a:xfrm rot="16200000" flipH="1">
              <a:off x="8965229" y="4407498"/>
              <a:ext cx="1422481" cy="302053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84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634" y="1424762"/>
            <a:ext cx="4916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A -&gt; B -&gt; C -&gt; A -&gt; B -&gt; D -&gt; 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转化、折返、来源、去向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634" y="1424762"/>
            <a:ext cx="4916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A -&gt; B -&gt; C -&gt; A -&gt; B -&gt; D -&gt; 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54359"/>
              </p:ext>
            </p:extLst>
          </p:nvPr>
        </p:nvGraphicFramePr>
        <p:xfrm>
          <a:off x="1324343" y="2133797"/>
          <a:ext cx="93944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307"/>
                <a:gridCol w="1174307"/>
                <a:gridCol w="1174307"/>
                <a:gridCol w="1174307"/>
                <a:gridCol w="1174307"/>
                <a:gridCol w="1174307"/>
                <a:gridCol w="1174307"/>
                <a:gridCol w="11743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Sessions</a:t>
                      </a:r>
                      <a:endParaRPr lang="zh-CN" altLang="en-US" dirty="0" smtClean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CN" dirty="0" smtClean="0"/>
                        <a:t>Paths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 +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B,C,A,D,E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B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C,A,D,E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A,D,E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转化、折返、来源、去向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50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7634" y="1424762"/>
            <a:ext cx="4916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A -&gt; B -&gt; C -&gt; A -&gt; B -&gt; D -&gt; 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54359"/>
              </p:ext>
            </p:extLst>
          </p:nvPr>
        </p:nvGraphicFramePr>
        <p:xfrm>
          <a:off x="1324343" y="2133797"/>
          <a:ext cx="939445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307"/>
                <a:gridCol w="1174307"/>
                <a:gridCol w="1174307"/>
                <a:gridCol w="1174307"/>
                <a:gridCol w="1174307"/>
                <a:gridCol w="1174307"/>
                <a:gridCol w="1174307"/>
                <a:gridCol w="117430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Sessions</a:t>
                      </a:r>
                      <a:endParaRPr lang="zh-CN" altLang="en-US" dirty="0" smtClean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altLang="zh-CN" dirty="0" smtClean="0"/>
                        <a:t>Paths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 +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B,C,A,D,E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B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C,A,D,E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A,D,E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D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E + Time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813737" y="47562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A -&gt; C -&gt; 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011133" y="5048685"/>
            <a:ext cx="126261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23737" y="4756297"/>
            <a:ext cx="2875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Start A Sessions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3737" y="5319759"/>
            <a:ext cx="5427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Start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A + Path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Grep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*C* Counts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23737" y="5904534"/>
            <a:ext cx="562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Start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A + Path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Grep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*C*E Counts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转化、折返、来源、去向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50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096956" y="2466622"/>
            <a:ext cx="2808111" cy="411600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>
            <a:off x="4738512" y="2466623"/>
            <a:ext cx="2808111" cy="411600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1368778" y="2497667"/>
            <a:ext cx="2808111" cy="4116002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633039" y="512763"/>
            <a:ext cx="4925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Front-end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12334" y="1509888"/>
            <a:ext cx="571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solidFill>
                  <a:schemeClr val="bg1"/>
                </a:solidFill>
              </a:rPr>
              <a:t>UBT</a:t>
            </a:r>
            <a:r>
              <a:rPr kumimoji="1" lang="en-US" altLang="zh-CN" sz="3600" dirty="0">
                <a:solidFill>
                  <a:schemeClr val="bg1"/>
                </a:solidFill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= User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Behavior</a:t>
            </a:r>
            <a:r>
              <a:rPr kumimoji="1" lang="zh-CN" altLang="en-US" sz="3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3600" dirty="0" smtClean="0">
                <a:solidFill>
                  <a:schemeClr val="bg1"/>
                </a:solidFill>
              </a:rPr>
              <a:t>Tracking</a:t>
            </a:r>
            <a:endParaRPr kumimoji="1"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0623" y="2508955"/>
            <a:ext cx="268963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C000"/>
                </a:solidFill>
              </a:rPr>
              <a:t>PV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From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To</a:t>
            </a:r>
          </a:p>
          <a:p>
            <a:r>
              <a:rPr kumimoji="1" lang="en-US" altLang="zh-CN" sz="2800" b="1" dirty="0" smtClean="0">
                <a:solidFill>
                  <a:srgbClr val="FFC000"/>
                </a:solidFill>
              </a:rPr>
              <a:t>Action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Click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Touch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Scroll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Switch Tab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Key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4467" y="2492020"/>
            <a:ext cx="259600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accent4"/>
                </a:solidFill>
              </a:rPr>
              <a:t>Performance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Network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Render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Download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GEO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Energy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Hardware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Payload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CDN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04201" y="2503310"/>
            <a:ext cx="2719089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C000"/>
                </a:solidFill>
              </a:rPr>
              <a:t>Information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Tips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Validation</a:t>
            </a:r>
          </a:p>
          <a:p>
            <a:r>
              <a:rPr kumimoji="1" lang="en-US" altLang="zh-CN" sz="2800" dirty="0">
                <a:solidFill>
                  <a:schemeClr val="bg1"/>
                </a:solidFill>
              </a:rPr>
              <a:t>	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Impression</a:t>
            </a:r>
          </a:p>
          <a:p>
            <a:r>
              <a:rPr kumimoji="1" lang="en-US" altLang="zh-CN" sz="2800" b="1" dirty="0">
                <a:solidFill>
                  <a:srgbClr val="FFC000"/>
                </a:solidFill>
              </a:rPr>
              <a:t>Error</a:t>
            </a:r>
          </a:p>
          <a:p>
            <a:r>
              <a:rPr kumimoji="1" lang="en-US" altLang="zh-CN" sz="2800" b="1" dirty="0" smtClean="0">
                <a:solidFill>
                  <a:srgbClr val="FFC000"/>
                </a:solidFill>
              </a:rPr>
              <a:t>Trace</a:t>
            </a:r>
            <a:endParaRPr kumimoji="1" lang="en-US" altLang="zh-CN" sz="2800" b="1" dirty="0" smtClean="0">
              <a:solidFill>
                <a:srgbClr val="FFC000"/>
              </a:solidFill>
            </a:endParaRPr>
          </a:p>
          <a:p>
            <a:r>
              <a:rPr kumimoji="1" lang="en-US" altLang="zh-CN" sz="2800" b="1" dirty="0" smtClean="0">
                <a:solidFill>
                  <a:srgbClr val="FFC000"/>
                </a:solidFill>
              </a:rPr>
              <a:t>Etc</a:t>
            </a:r>
            <a:r>
              <a:rPr kumimoji="1" lang="en-US" altLang="zh-CN" sz="2800" b="1" dirty="0">
                <a:solidFill>
                  <a:srgbClr val="FFC000"/>
                </a:solidFill>
              </a:rPr>
              <a:t>.</a:t>
            </a:r>
            <a:endParaRPr kumimoji="1" lang="en-US" altLang="zh-CN" sz="2800" b="1" dirty="0" smtClean="0">
              <a:solidFill>
                <a:srgbClr val="FFC000"/>
              </a:solidFill>
            </a:endParaRPr>
          </a:p>
          <a:p>
            <a:endParaRPr kumimoji="1"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560" y="1435345"/>
            <a:ext cx="6890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Old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Xpath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/html/body/div[3]/span/a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560" y="3141444"/>
            <a:ext cx="10706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New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Xpath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/html/body/div[@id=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ctripAd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]/span/a[@id=ad1]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7023" y="2094614"/>
            <a:ext cx="0" cy="10468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0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560" y="1435345"/>
            <a:ext cx="6890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Old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Xpath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/html/body/div[3]/span/a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3560" y="3141444"/>
            <a:ext cx="10706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New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Xpath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/html/body/div[@id=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ctripAd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]/span/a[@id=ad1]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560" y="3867997"/>
            <a:ext cx="17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Row Key: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3807" y="3867997"/>
            <a:ext cx="9668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/</a:t>
            </a:r>
            <a:r>
              <a:rPr lang="en-US" altLang="zh-CN" sz="3200" b="1" dirty="0">
                <a:solidFill>
                  <a:schemeClr val="bg1"/>
                </a:solidFill>
              </a:rPr>
              <a:t>html/body/div[@id=</a:t>
            </a:r>
            <a:r>
              <a:rPr lang="en-US" altLang="zh-CN" sz="3200" b="1" dirty="0" err="1">
                <a:solidFill>
                  <a:schemeClr val="bg1"/>
                </a:solidFill>
              </a:rPr>
              <a:t>ctripAd</a:t>
            </a:r>
            <a:r>
              <a:rPr lang="en-US" altLang="zh-CN" sz="3200" b="1" dirty="0">
                <a:solidFill>
                  <a:schemeClr val="bg1"/>
                </a:solidFill>
              </a:rPr>
              <a:t>]/span/a[@id=ad1]+Time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807" y="4608418"/>
            <a:ext cx="6978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[@</a:t>
            </a:r>
            <a:r>
              <a:rPr lang="en-US" altLang="zh-CN" sz="3200" b="1" dirty="0">
                <a:solidFill>
                  <a:schemeClr val="bg1"/>
                </a:solidFill>
              </a:rPr>
              <a:t>id=</a:t>
            </a:r>
            <a:r>
              <a:rPr lang="en-US" altLang="zh-CN" sz="3200" b="1" dirty="0" err="1">
                <a:solidFill>
                  <a:schemeClr val="bg1"/>
                </a:solidFill>
              </a:rPr>
              <a:t>ctripAd</a:t>
            </a:r>
            <a:r>
              <a:rPr lang="en-US" altLang="zh-CN" sz="3200" b="1" dirty="0">
                <a:solidFill>
                  <a:schemeClr val="bg1"/>
                </a:solidFill>
              </a:rPr>
              <a:t>]/span/a[@id=ad1]+Time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3806" y="5355896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[@</a:t>
            </a:r>
            <a:r>
              <a:rPr lang="en-US" altLang="zh-CN" sz="3200" b="1" dirty="0">
                <a:solidFill>
                  <a:schemeClr val="bg1"/>
                </a:solidFill>
              </a:rPr>
              <a:t>id=ad1]+Time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67023" y="2094614"/>
            <a:ext cx="0" cy="104683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热力图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9" y="1656587"/>
            <a:ext cx="7065778" cy="42033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>
            <a:off x="1329070" y="1392865"/>
            <a:ext cx="818707" cy="15629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5072" y="10359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97" y="2828016"/>
            <a:ext cx="5664384" cy="3623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直接箭头连接符 25"/>
          <p:cNvCxnSpPr>
            <a:stCxn id="28" idx="2"/>
          </p:cNvCxnSpPr>
          <p:nvPr/>
        </p:nvCxnSpPr>
        <p:spPr>
          <a:xfrm flipH="1">
            <a:off x="7495953" y="1656587"/>
            <a:ext cx="1245163" cy="25326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87118" y="1287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9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热力图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9" y="1656587"/>
            <a:ext cx="7065778" cy="42033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>
            <a:off x="1329070" y="1392865"/>
            <a:ext cx="818707" cy="156298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5072" y="10359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335206" y="1065207"/>
            <a:ext cx="0" cy="5386082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147777" y="2955851"/>
            <a:ext cx="21874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179676" y="1656587"/>
            <a:ext cx="0" cy="1299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54366" y="303844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90571" y="229845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97" y="2828016"/>
            <a:ext cx="5664384" cy="36232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直接箭头连接符 25"/>
          <p:cNvCxnSpPr>
            <a:stCxn id="28" idx="2"/>
          </p:cNvCxnSpPr>
          <p:nvPr/>
        </p:nvCxnSpPr>
        <p:spPr>
          <a:xfrm flipH="1">
            <a:off x="7495953" y="1656587"/>
            <a:ext cx="1245163" cy="25326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87118" y="1287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用户点击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882810" y="4160873"/>
            <a:ext cx="62377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495953" y="3882335"/>
            <a:ext cx="0" cy="30689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21413" y="416473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31660" y="381989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893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热力图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22" y="1310677"/>
            <a:ext cx="7713133" cy="5241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504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41531" y="512763"/>
            <a:ext cx="6108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热力图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9" y="1656587"/>
            <a:ext cx="7065778" cy="42033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连接符 6"/>
          <p:cNvCxnSpPr/>
          <p:nvPr/>
        </p:nvCxnSpPr>
        <p:spPr>
          <a:xfrm flipV="1">
            <a:off x="246987" y="1871330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46987" y="2104227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246987" y="2337124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46987" y="2570021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46987" y="2802918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246987" y="3035815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46987" y="3268712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46987" y="3501609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46987" y="3734506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246987" y="3967403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246987" y="4200300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246987" y="4433197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246987" y="4666094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246987" y="4898991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46987" y="5131888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46987" y="5364785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46987" y="5597680"/>
            <a:ext cx="8197702" cy="4253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22401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334757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547113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759469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971825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2184181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96537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608893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821249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033605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245961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458317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670673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883029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095385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307741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520097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4732453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944809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157165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369521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581877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794233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006589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6218945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431301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643657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856013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7068369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280725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7493076" y="1382233"/>
            <a:ext cx="0" cy="4816548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723014" y="1220649"/>
            <a:ext cx="691116" cy="102282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6134" y="851317"/>
            <a:ext cx="14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10px * 10px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573466" y="1519452"/>
            <a:ext cx="175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Row Key: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341304" y="4050634"/>
            <a:ext cx="915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X , Y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17672" y="3465860"/>
            <a:ext cx="1611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Column: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717672" y="4963226"/>
            <a:ext cx="1247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Value: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341304" y="5548001"/>
            <a:ext cx="1201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Count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341304" y="2146757"/>
            <a:ext cx="2595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PageHash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+ </a:t>
            </a:r>
            <a:br>
              <a:rPr lang="en-US" altLang="zh-CN" sz="3200" b="1" dirty="0" smtClean="0">
                <a:solidFill>
                  <a:schemeClr val="bg1"/>
                </a:solidFill>
              </a:rPr>
            </a:br>
            <a:r>
              <a:rPr lang="en-US" altLang="zh-CN" sz="3200" b="1" dirty="0" err="1" smtClean="0">
                <a:solidFill>
                  <a:schemeClr val="bg1"/>
                </a:solidFill>
              </a:rPr>
              <a:t>PageID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 + Time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70964" y="512763"/>
            <a:ext cx="785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 #1 </a:t>
            </a: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实时性能看板及预警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1889" y="1319521"/>
            <a:ext cx="3057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实时趋势图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326" y="1801909"/>
            <a:ext cx="2992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dirty="0"/>
              <a:t>综合反映当前的性能概况，若与历史同期比发生异常则最优先检查最近发布以及服务器状况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7855" y="4383080"/>
            <a:ext cx="4508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网络性能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4"/>
          <a:stretch/>
        </p:blipFill>
        <p:spPr bwMode="auto">
          <a:xfrm>
            <a:off x="4361534" y="1319521"/>
            <a:ext cx="7238588" cy="294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00" y="2933521"/>
            <a:ext cx="2215283" cy="382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39121" y="4897840"/>
            <a:ext cx="3264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反映不同网络下的</a:t>
            </a:r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性能，若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某一特定网络出现</a:t>
            </a:r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异常则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需要检查</a:t>
            </a:r>
            <a:r>
              <a:rPr lang="en-US" altLang="zh-CN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CDN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线路</a:t>
            </a:r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以及公司</a:t>
            </a:r>
            <a:r>
              <a:rPr lang="zh-CN" alt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对于相关网络的</a:t>
            </a:r>
            <a:r>
              <a:rPr lang="zh-CN" alt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rPr>
              <a:t>出口带宽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  <a:latin typeface="微软雅黑"/>
              <a:ea typeface="微软雅黑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434340" y="4403112"/>
            <a:ext cx="0" cy="1571946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3810883" y="5103628"/>
            <a:ext cx="2623457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184322" y="1307181"/>
            <a:ext cx="0" cy="1571946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184322" y="2093154"/>
            <a:ext cx="1177212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9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73402" y1="86575" x2="73402" y2="86575"/>
                        <a14:foregroundMark x1="57457" y1="97357" x2="57457" y2="97357"/>
                        <a14:foregroundMark x1="58007" y1="95349" x2="58007" y2="95349"/>
                        <a14:foregroundMark x1="58351" y1="95032" x2="58351" y2="95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142" y="120812"/>
            <a:ext cx="8962970" cy="5827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842505" y="512763"/>
            <a:ext cx="8506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 #</a:t>
            </a:r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–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性能看板及预警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5193" y="1340244"/>
            <a:ext cx="275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用户设备性能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3592" y="5625875"/>
            <a:ext cx="2842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800" dirty="0"/>
              <a:t>地理位置性能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4858" y="6071992"/>
            <a:ext cx="488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dirty="0" smtClean="0"/>
              <a:t>若</a:t>
            </a:r>
            <a:r>
              <a:rPr lang="zh-CN" altLang="en-US" sz="1800" dirty="0"/>
              <a:t>少数城市出现异常则需要检查网络线路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082" y="1379456"/>
            <a:ext cx="3117955" cy="250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" y="2913321"/>
            <a:ext cx="4467236" cy="3736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55193" y="1801909"/>
            <a:ext cx="2929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dirty="0" smtClean="0"/>
              <a:t>若</a:t>
            </a:r>
            <a:r>
              <a:rPr lang="zh-CN" altLang="en-US" sz="1800" dirty="0"/>
              <a:t>部分设备出现异常则需要检查代码</a:t>
            </a:r>
            <a:r>
              <a:rPr lang="zh-CN" altLang="en-US" sz="1800" dirty="0" smtClean="0"/>
              <a:t>兼容性或者</a:t>
            </a:r>
            <a:r>
              <a:rPr lang="zh-CN" altLang="en-US" sz="1800" dirty="0"/>
              <a:t>关注相关系统的升级</a:t>
            </a:r>
            <a:r>
              <a:rPr lang="zh-CN" altLang="en-US" sz="1800" dirty="0" smtClean="0"/>
              <a:t>补丁</a:t>
            </a:r>
            <a:endParaRPr lang="zh-CN" altLang="en-US" sz="18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3184587" y="1340244"/>
            <a:ext cx="0" cy="1292662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184587" y="1986575"/>
            <a:ext cx="2110495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233556" y="5470472"/>
            <a:ext cx="0" cy="955622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717583" y="5912879"/>
            <a:ext cx="873506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11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84427" y="512763"/>
            <a:ext cx="5623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 </a:t>
            </a:r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#2 –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故障排查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591" y="1791277"/>
            <a:ext cx="2998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dirty="0" smtClean="0"/>
              <a:t>当</a:t>
            </a:r>
            <a:r>
              <a:rPr lang="zh-CN" altLang="en-US" sz="1800" dirty="0"/>
              <a:t>发现某个页面慢的时候查看每一个</a:t>
            </a:r>
            <a:r>
              <a:rPr lang="en-US" altLang="zh-CN" sz="1800" dirty="0"/>
              <a:t>Ajax / </a:t>
            </a:r>
            <a:r>
              <a:rPr lang="en-US" altLang="zh-CN" sz="1800" dirty="0" err="1"/>
              <a:t>Jsonp</a:t>
            </a:r>
            <a:r>
              <a:rPr lang="zh-CN" altLang="en-US" sz="1800" dirty="0"/>
              <a:t>调用的性能概况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78550" y="5577190"/>
            <a:ext cx="381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dirty="0"/>
              <a:t>对于性能不稳定</a:t>
            </a:r>
            <a:r>
              <a:rPr lang="en-US" altLang="zh-CN" sz="1800" dirty="0"/>
              <a:t>Restful Service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查看</a:t>
            </a:r>
            <a:r>
              <a:rPr lang="zh-CN" altLang="en-US" sz="1800" dirty="0"/>
              <a:t>耗时</a:t>
            </a:r>
            <a:r>
              <a:rPr lang="zh-CN" altLang="en-US" sz="1800" dirty="0" smtClean="0"/>
              <a:t>分布，找到异常点</a:t>
            </a:r>
            <a:endParaRPr lang="zh-CN" altLang="en-US" sz="18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833" y="1185582"/>
            <a:ext cx="6750917" cy="3502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96" y="2892753"/>
            <a:ext cx="4933836" cy="3591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3190039" y="1433738"/>
            <a:ext cx="0" cy="1188536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190041" y="1849236"/>
            <a:ext cx="1849792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5193" y="1340244"/>
            <a:ext cx="275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页面请求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8550" y="4972363"/>
            <a:ext cx="2753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耗时分布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435974" y="4982922"/>
            <a:ext cx="0" cy="1188536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483129" y="5577190"/>
            <a:ext cx="1952845" cy="271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54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0" y="3500340"/>
            <a:ext cx="11105535" cy="314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353692" y="512763"/>
            <a:ext cx="548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 </a:t>
            </a:r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#2 –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故障排查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3981" y="1669688"/>
            <a:ext cx="401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pPr algn="r"/>
            <a:r>
              <a:rPr lang="zh-CN" altLang="en-US" sz="1800" dirty="0"/>
              <a:t>根据用户的访问流上下文环境分析用户当时的</a:t>
            </a:r>
            <a:r>
              <a:rPr lang="zh-CN" altLang="en-US" sz="1800" dirty="0" smtClean="0"/>
              <a:t>环境，找到</a:t>
            </a:r>
            <a:r>
              <a:rPr lang="zh-CN" altLang="en-US" sz="1800" dirty="0"/>
              <a:t>具体慢在哪里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4" y="1156086"/>
            <a:ext cx="4507097" cy="4100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9050" y="2476019"/>
            <a:ext cx="255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dirty="0" smtClean="0"/>
              <a:t>查看某一分钟的性能详情，找到访问慢的请求</a:t>
            </a:r>
            <a:endParaRPr lang="zh-CN" altLang="en-US" sz="1800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792402" y="3140993"/>
            <a:ext cx="0" cy="359347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9050" y="2024986"/>
            <a:ext cx="274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性能详情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419050" y="3140992"/>
            <a:ext cx="2866410" cy="0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环形箭头 15"/>
          <p:cNvSpPr/>
          <p:nvPr/>
        </p:nvSpPr>
        <p:spPr>
          <a:xfrm rot="6300000" flipH="1">
            <a:off x="9185372" y="4303500"/>
            <a:ext cx="1756490" cy="1546135"/>
          </a:xfrm>
          <a:prstGeom prst="circularArrow">
            <a:avLst>
              <a:gd name="adj1" fmla="val 3215"/>
              <a:gd name="adj2" fmla="val 486491"/>
              <a:gd name="adj3" fmla="val 20354028"/>
              <a:gd name="adj4" fmla="val 13825351"/>
              <a:gd name="adj5" fmla="val 45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9298" y="1184469"/>
            <a:ext cx="274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220318" y="1230062"/>
            <a:ext cx="2" cy="1270623"/>
          </a:xfrm>
          <a:prstGeom prst="line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6220320" y="1645560"/>
            <a:ext cx="988554" cy="574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2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961273" y="1769774"/>
            <a:ext cx="4780308" cy="4378228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6444716" y="1759143"/>
            <a:ext cx="4780308" cy="4378227"/>
          </a:xfrm>
          <a:prstGeom prst="rect">
            <a:avLst/>
          </a:prstGeom>
          <a:solidFill>
            <a:schemeClr val="bg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3633039" y="512763"/>
            <a:ext cx="4925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Front-end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38564" y="2041457"/>
            <a:ext cx="497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Hybrid 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64" name="文本框 51"/>
          <p:cNvSpPr txBox="1"/>
          <p:nvPr/>
        </p:nvSpPr>
        <p:spPr>
          <a:xfrm>
            <a:off x="1576750" y="2677361"/>
            <a:ext cx="35205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4034" y="3619734"/>
            <a:ext cx="424593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Addition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 </a:t>
            </a:r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en-US" altLang="zh-CN" sz="20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Pjax</a:t>
            </a:r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20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Jsonp</a:t>
            </a:r>
            <a:endParaRPr lang="en-US" altLang="zh-CN" sz="20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Entrance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/>
          </a:p>
        </p:txBody>
      </p:sp>
      <p:sp>
        <p:nvSpPr>
          <p:cNvPr id="19" name="文本框 51"/>
          <p:cNvSpPr txBox="1"/>
          <p:nvPr/>
        </p:nvSpPr>
        <p:spPr>
          <a:xfrm>
            <a:off x="6762517" y="2030827"/>
            <a:ext cx="414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 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</p:txBody>
      </p:sp>
      <p:sp>
        <p:nvSpPr>
          <p:cNvPr id="20" name="文本框 51"/>
          <p:cNvSpPr txBox="1"/>
          <p:nvPr/>
        </p:nvSpPr>
        <p:spPr>
          <a:xfrm>
            <a:off x="6900473" y="2677361"/>
            <a:ext cx="386879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 C /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11902" y="3618331"/>
            <a:ext cx="424593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</a:t>
            </a:r>
            <a:endParaRPr lang="en-US" altLang="zh-CN" sz="20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  <a:endParaRPr lang="en-US" altLang="zh-CN" sz="20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Traffic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743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flip dir="r"/>
      </p:transition>
    </mc:Choice>
    <mc:Fallback>
      <p:transition xmlns:p14="http://schemas.microsoft.com/office/powerpoint/2010/main"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95914" y="512763"/>
            <a:ext cx="6200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 </a:t>
            </a:r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#3 –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增量更新推送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5416" y="1311303"/>
            <a:ext cx="5060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推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送增量更新必然会占用一部分的带宽资源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416" y="2283197"/>
            <a:ext cx="509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数据能实时反映用户当前的真实使用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416" y="3255091"/>
            <a:ext cx="5135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网络性能良好的时机能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让用户感觉到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更新更加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平稳，甚至察觉不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416" y="4226986"/>
            <a:ext cx="5135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</a:t>
            </a:r>
            <a:r>
              <a:rPr lang="zh-CN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推送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更新，保持核心网络通畅</a:t>
            </a:r>
          </a:p>
        </p:txBody>
      </p:sp>
      <p:pic>
        <p:nvPicPr>
          <p:cNvPr id="3075" name="Picture 3" descr="d:\Users\cdchu\AppData\Local\Microsoft\Windows\Temporary Internet Files\Content.Outlook\HV8UC7AK\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03" y="1748685"/>
            <a:ext cx="6222687" cy="273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0" y="4788749"/>
            <a:ext cx="11677650" cy="15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1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76271" y="512763"/>
            <a:ext cx="6639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Scene </a:t>
            </a:r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#4 –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数据大小监控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89220" y="1300863"/>
            <a:ext cx="10299805" cy="830997"/>
            <a:chOff x="1084645" y="1779619"/>
            <a:chExt cx="10299805" cy="830997"/>
          </a:xfrm>
        </p:grpSpPr>
        <p:sp>
          <p:nvSpPr>
            <p:cNvPr id="3" name="TextBox 2"/>
            <p:cNvSpPr txBox="1"/>
            <p:nvPr/>
          </p:nvSpPr>
          <p:spPr>
            <a:xfrm>
              <a:off x="1084645" y="1779619"/>
              <a:ext cx="387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■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7541" y="1779619"/>
              <a:ext cx="100069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在收集性能数据的同时，可以获取页面请求的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 Service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返回到客户端的</a:t>
              </a:r>
              <a:r>
                <a:rPr lang="en-US" altLang="zh-CN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Response Size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89220" y="2279076"/>
            <a:ext cx="5039709" cy="1200328"/>
            <a:chOff x="1084644" y="3648763"/>
            <a:chExt cx="10299804" cy="746621"/>
          </a:xfrm>
        </p:grpSpPr>
        <p:sp>
          <p:nvSpPr>
            <p:cNvPr id="10" name="TextBox 9"/>
            <p:cNvSpPr txBox="1"/>
            <p:nvPr/>
          </p:nvSpPr>
          <p:spPr>
            <a:xfrm>
              <a:off x="1084644" y="3648763"/>
              <a:ext cx="387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■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58278" y="3648763"/>
              <a:ext cx="9626170" cy="746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通过分析和监控 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Response Size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的变化，预知对用户产生的影响，</a:t>
              </a:r>
              <a:r>
                <a:rPr lang="zh-CN" alt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避免不必要的风险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66738" y="5378801"/>
            <a:ext cx="5011356" cy="1200330"/>
            <a:chOff x="1084644" y="3648763"/>
            <a:chExt cx="10299805" cy="740585"/>
          </a:xfrm>
        </p:grpSpPr>
        <p:sp>
          <p:nvSpPr>
            <p:cNvPr id="13" name="TextBox 12"/>
            <p:cNvSpPr txBox="1"/>
            <p:nvPr/>
          </p:nvSpPr>
          <p:spPr>
            <a:xfrm>
              <a:off x="1084644" y="3648763"/>
              <a:ext cx="387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■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6631" y="3648763"/>
              <a:ext cx="9697818" cy="74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同时对于有固定类型返回值的接口，若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Response Size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分布异常，可以帮助</a:t>
              </a:r>
              <a:r>
                <a:rPr lang="zh-CN" alt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快速定位问题</a:t>
              </a:r>
            </a:p>
          </p:txBody>
        </p:sp>
      </p:grpSp>
      <p:pic>
        <p:nvPicPr>
          <p:cNvPr id="6146" name="Picture 2" descr="d:\Users\cdchu\AppData\Local\Microsoft\Windows\Temporary Internet Files\Content.Outlook\HV8UC7AK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68" y="3616442"/>
            <a:ext cx="5849167" cy="2962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 descr="d:\Users\cdchu\AppData\Local\Microsoft\Windows\Temporary Internet Files\Content.Outlook\HV8UC7AK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354" y="2002823"/>
            <a:ext cx="5953956" cy="2953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97877" y="512763"/>
            <a:ext cx="5596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Architecture Value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343" y="1780100"/>
            <a:ext cx="2513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</a:t>
            </a:r>
            <a:r>
              <a:rPr lang="zh-CN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8342" y="2600579"/>
            <a:ext cx="4052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每个</a:t>
            </a:r>
            <a:r>
              <a:rPr lang="zh-CN" alt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343" y="3421058"/>
            <a:ext cx="4257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应付复杂多样的</a:t>
            </a:r>
            <a:r>
              <a:rPr lang="zh-CN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移动网络</a:t>
            </a:r>
            <a:endParaRPr lang="en-US" altLang="zh-CN" sz="32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343" y="4241538"/>
            <a:ext cx="4401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■ 构建用户访问流，</a:t>
            </a:r>
            <a:r>
              <a:rPr lang="zh-CN" alt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问题，重现用户访问环境</a:t>
            </a:r>
            <a:endParaRPr lang="en-US" altLang="zh-CN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急速营救.在线视频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" r="6799"/>
          <a:stretch/>
        </p:blipFill>
        <p:spPr bwMode="auto">
          <a:xfrm>
            <a:off x="5039834" y="1485584"/>
            <a:ext cx="6826102" cy="49377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402835" y="1927012"/>
            <a:ext cx="7257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prstClr val="white"/>
                </a:solidFill>
              </a:rPr>
              <a:t>THANK    YOU</a:t>
            </a:r>
            <a:endParaRPr lang="zh-CN" altLang="en-US" sz="5400" b="1" dirty="0">
              <a:solidFill>
                <a:prstClr val="whit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0320" y="4847302"/>
            <a:ext cx="83021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prstClr val="white"/>
                </a:solidFill>
              </a:rPr>
              <a:t>Pack and go, Ctrip is with you!</a:t>
            </a:r>
          </a:p>
          <a:p>
            <a:pPr algn="ctr"/>
            <a:r>
              <a:rPr lang="en-US" altLang="zh-CN" b="1" dirty="0">
                <a:solidFill>
                  <a:prstClr val="white"/>
                </a:solidFill>
              </a:rPr>
              <a:t>ctrip.com/app.ctrip.com/english.ctrip.com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72" y="3135315"/>
            <a:ext cx="1632068" cy="15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20995" y="512763"/>
            <a:ext cx="4350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Front-end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024883" y="2764140"/>
            <a:ext cx="2261674" cy="525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Queue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421450" y="3643091"/>
            <a:ext cx="3459437" cy="869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b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Compressor + Sender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228561" y="1840628"/>
            <a:ext cx="3837490" cy="53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Collector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>
            <a:stCxn id="48" idx="2"/>
            <a:endCxn id="46" idx="0"/>
          </p:cNvCxnSpPr>
          <p:nvPr/>
        </p:nvCxnSpPr>
        <p:spPr>
          <a:xfrm>
            <a:off x="5147306" y="2376909"/>
            <a:ext cx="8414" cy="387231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024883" y="5221337"/>
            <a:ext cx="226167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Back-end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箭头连接符 52"/>
          <p:cNvCxnSpPr>
            <a:stCxn id="47" idx="2"/>
            <a:endCxn id="50" idx="0"/>
          </p:cNvCxnSpPr>
          <p:nvPr/>
        </p:nvCxnSpPr>
        <p:spPr>
          <a:xfrm>
            <a:off x="5151169" y="4512624"/>
            <a:ext cx="4551" cy="708713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5730" y="5200864"/>
            <a:ext cx="1844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Back-end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70121" y="2753180"/>
            <a:ext cx="194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Front-end</a:t>
            </a:r>
            <a:endParaRPr lang="zh-CN" altLang="en-US" sz="2400" b="1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/>
          <p:cNvCxnSpPr>
            <a:stCxn id="46" idx="2"/>
            <a:endCxn id="47" idx="0"/>
          </p:cNvCxnSpPr>
          <p:nvPr/>
        </p:nvCxnSpPr>
        <p:spPr>
          <a:xfrm flipH="1">
            <a:off x="5151169" y="3289461"/>
            <a:ext cx="4551" cy="353630"/>
          </a:xfrm>
          <a:prstGeom prst="straightConnector1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413592" y="1472538"/>
            <a:ext cx="5497032" cy="3396345"/>
          </a:xfrm>
          <a:prstGeom prst="rect">
            <a:avLst/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2413591" y="5008986"/>
            <a:ext cx="5497033" cy="83972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线形标注 2 2"/>
          <p:cNvSpPr/>
          <p:nvPr/>
        </p:nvSpPr>
        <p:spPr>
          <a:xfrm>
            <a:off x="9434585" y="1573619"/>
            <a:ext cx="2016679" cy="402121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17808"/>
              <a:gd name="adj6" fmla="val -118264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Library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656521" y="2278661"/>
            <a:ext cx="1766300" cy="2918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Write to Queue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5215273" y="3466276"/>
            <a:ext cx="2531929" cy="29186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Async</a:t>
            </a:r>
            <a:r>
              <a:rPr lang="en-US" altLang="zh-CN" dirty="0" smtClean="0"/>
              <a:t>, Read from Queue</a:t>
            </a:r>
            <a:endParaRPr lang="zh-CN" altLang="en-US" dirty="0"/>
          </a:p>
        </p:txBody>
      </p:sp>
      <p:sp>
        <p:nvSpPr>
          <p:cNvPr id="20" name="线形标注 2 19"/>
          <p:cNvSpPr/>
          <p:nvPr/>
        </p:nvSpPr>
        <p:spPr>
          <a:xfrm>
            <a:off x="9434585" y="2474728"/>
            <a:ext cx="2016679" cy="402121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47557"/>
              <a:gd name="adj6" fmla="val -176192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线形标注 2 20"/>
          <p:cNvSpPr/>
          <p:nvPr/>
        </p:nvSpPr>
        <p:spPr>
          <a:xfrm>
            <a:off x="9434585" y="3330009"/>
            <a:ext cx="2016679" cy="691521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23260"/>
              <a:gd name="adj6" fmla="val -14259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HTTP GET</a:t>
            </a:r>
            <a:b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1*1 GIF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线形标注 2 21"/>
          <p:cNvSpPr/>
          <p:nvPr/>
        </p:nvSpPr>
        <p:spPr>
          <a:xfrm>
            <a:off x="9434585" y="4872173"/>
            <a:ext cx="2016679" cy="465174"/>
          </a:xfrm>
          <a:prstGeom prst="borderCallout2">
            <a:avLst>
              <a:gd name="adj1" fmla="val 49989"/>
              <a:gd name="adj2" fmla="val -1356"/>
              <a:gd name="adj3" fmla="val 51725"/>
              <a:gd name="adj4" fmla="val -37417"/>
              <a:gd name="adj5" fmla="val 136190"/>
              <a:gd name="adj6" fmla="val -173836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See Next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63463"/>
      </p:ext>
    </p:extLst>
  </p:cSld>
  <p:clrMapOvr>
    <a:masterClrMapping/>
  </p:clrMapOvr>
  <p:transition xmlns:p14="http://schemas.microsoft.com/office/powerpoint/2010/main" spd="slow" advClick="0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373631" y="190110"/>
            <a:ext cx="0" cy="6582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0678" y="171073"/>
            <a:ext cx="97274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1393324" y="36196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51588" y="199466"/>
            <a:ext cx="53922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DNS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393324" y="658573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1588" y="496073"/>
            <a:ext cx="892575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Connect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393323" y="101540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51587" y="852909"/>
            <a:ext cx="874581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Request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402320" y="1539037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60584" y="1376537"/>
            <a:ext cx="1001668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Response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3237251" y="154689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5515" y="1384395"/>
            <a:ext cx="1242895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Http Header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237251" y="201268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95515" y="1850186"/>
            <a:ext cx="110042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Html Head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237251" y="247179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95515" y="2309293"/>
            <a:ext cx="1082611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Html Body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210907" y="249860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69171" y="2336109"/>
            <a:ext cx="1340644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Html 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210907" y="201268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69171" y="1850186"/>
            <a:ext cx="50062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Css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210907" y="333063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69171" y="3168136"/>
            <a:ext cx="766736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Sync 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405599" y="431558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89980" y="4153088"/>
            <a:ext cx="1076851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Domready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5210907" y="3784224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95287" y="3621724"/>
            <a:ext cx="873869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Async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405599" y="510463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42150" y="4942136"/>
            <a:ext cx="802012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Onload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2074" y="2194352"/>
            <a:ext cx="134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Render Start</a:t>
            </a:r>
          </a:p>
          <a:p>
            <a:pPr algn="r"/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Blank End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3268" y="1364614"/>
            <a:ext cx="118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Blank Start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7360961" y="249860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19225" y="2336109"/>
            <a:ext cx="1324313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Base Content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360960" y="295771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19224" y="2795215"/>
            <a:ext cx="1251743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Hidden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9443537" y="295771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10192" y="2795215"/>
            <a:ext cx="854271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PV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>
            <a:off x="9443537" y="510463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210192" y="4942136"/>
            <a:ext cx="1741798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Performance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210907" y="4314090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5287" y="4151590"/>
            <a:ext cx="1793345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Page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r>
              <a:rPr lang="en-US" altLang="zh-CN" dirty="0" smtClean="0">
                <a:solidFill>
                  <a:schemeClr val="bg1"/>
                </a:solidFill>
              </a:rPr>
              <a:t> (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 Logic)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9443537" y="566913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210192" y="5506632"/>
            <a:ext cx="1084155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Trace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9416053" y="438108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182708" y="4218582"/>
            <a:ext cx="1344005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Error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1391879" y="626712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228430" y="6104629"/>
            <a:ext cx="1732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OnBeforeUnload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9430308" y="630082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0196963" y="6138328"/>
            <a:ext cx="190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PV </a:t>
            </a:r>
            <a:r>
              <a:rPr lang="en-US" altLang="zh-CN" dirty="0">
                <a:solidFill>
                  <a:schemeClr val="bg1"/>
                </a:solidFill>
              </a:rPr>
              <a:t>Data (Optional)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9430308" y="381390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196963" y="3651409"/>
            <a:ext cx="94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92D050"/>
                </a:solidFill>
              </a:rPr>
              <a:t>UBT </a:t>
            </a:r>
            <a:r>
              <a:rPr lang="en-US" altLang="zh-CN" b="1" dirty="0" err="1" smtClean="0">
                <a:solidFill>
                  <a:srgbClr val="92D050"/>
                </a:solidFill>
              </a:rPr>
              <a:t>Init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81151" y="3499849"/>
            <a:ext cx="113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Load</a:t>
            </a:r>
            <a:b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UBT Script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文本框 3"/>
          <p:cNvSpPr txBox="1"/>
          <p:nvPr/>
        </p:nvSpPr>
        <p:spPr>
          <a:xfrm>
            <a:off x="5369443" y="149884"/>
            <a:ext cx="658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/ H5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多页模式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239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/>
          <p:cNvCxnSpPr/>
          <p:nvPr/>
        </p:nvCxnSpPr>
        <p:spPr>
          <a:xfrm>
            <a:off x="1373631" y="190110"/>
            <a:ext cx="0" cy="6582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0678" y="171073"/>
            <a:ext cx="97274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cxnSp>
        <p:nvCxnSpPr>
          <p:cNvPr id="9" name="直接箭头连接符 8"/>
          <p:cNvCxnSpPr/>
          <p:nvPr/>
        </p:nvCxnSpPr>
        <p:spPr>
          <a:xfrm>
            <a:off x="1402320" y="84759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64746" y="662930"/>
            <a:ext cx="192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Entry Page Loaded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7901816" y="402209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68471" y="3859592"/>
            <a:ext cx="190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PV </a:t>
            </a:r>
            <a:r>
              <a:rPr lang="en-US" altLang="zh-CN" dirty="0">
                <a:solidFill>
                  <a:schemeClr val="bg1"/>
                </a:solidFill>
              </a:rPr>
              <a:t>Data (Optional)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6214" y="538331"/>
            <a:ext cx="1137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Load</a:t>
            </a:r>
            <a:b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UBT Script</a:t>
            </a:r>
            <a:endParaRPr lang="zh-CN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4251962" y="83604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18617" y="673549"/>
            <a:ext cx="94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92D050"/>
                </a:solidFill>
              </a:rPr>
              <a:t>UBT </a:t>
            </a:r>
            <a:r>
              <a:rPr lang="en-US" altLang="zh-CN" b="1" dirty="0" err="1" smtClean="0">
                <a:solidFill>
                  <a:srgbClr val="92D050"/>
                </a:solidFill>
              </a:rPr>
              <a:t>Init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402320" y="136932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64746" y="1184662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Fetch View (html template)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0" name="直接箭头连接符 59"/>
          <p:cNvCxnSpPr/>
          <p:nvPr/>
        </p:nvCxnSpPr>
        <p:spPr>
          <a:xfrm>
            <a:off x="1402320" y="1906877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64746" y="1722211"/>
            <a:ext cx="262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Fetch Model (restful data)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1402320" y="2439714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164746" y="2255048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Fetch Controller (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>
            <a:off x="5147671" y="2439714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992698" y="2255048"/>
            <a:ext cx="99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Page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5147671" y="192115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966056" y="174040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Build Html Dom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7901816" y="2453111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668471" y="2290611"/>
            <a:ext cx="92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PV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02503" y="2817628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78" name="直接箭头连接符 77"/>
          <p:cNvCxnSpPr/>
          <p:nvPr/>
        </p:nvCxnSpPr>
        <p:spPr>
          <a:xfrm>
            <a:off x="1391879" y="401687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164746" y="3838326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Go to Next Page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0" name="直接箭头连接符 79"/>
          <p:cNvCxnSpPr>
            <a:endCxn id="81" idx="1"/>
          </p:cNvCxnSpPr>
          <p:nvPr/>
        </p:nvCxnSpPr>
        <p:spPr>
          <a:xfrm>
            <a:off x="4096326" y="4016876"/>
            <a:ext cx="844965" cy="443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41291" y="3836644"/>
            <a:ext cx="2809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92D050"/>
                </a:solidFill>
              </a:rPr>
              <a:t>Reset Signal (Save Referrer)</a:t>
            </a:r>
            <a:endParaRPr lang="zh-CN" altLang="en-US" b="1" dirty="0">
              <a:solidFill>
                <a:srgbClr val="92D050"/>
              </a:solidFill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1402320" y="453074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164746" y="4346076"/>
            <a:ext cx="27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Fetch View (html template)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4" name="直接箭头连接符 83"/>
          <p:cNvCxnSpPr/>
          <p:nvPr/>
        </p:nvCxnSpPr>
        <p:spPr>
          <a:xfrm>
            <a:off x="1402320" y="5068291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164746" y="4883625"/>
            <a:ext cx="262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Fetch Model (restful data)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86" name="直接箭头连接符 85"/>
          <p:cNvCxnSpPr/>
          <p:nvPr/>
        </p:nvCxnSpPr>
        <p:spPr>
          <a:xfrm>
            <a:off x="1402320" y="560112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164746" y="5416462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Fetch Controller (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826405" y="5884075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>
            <a:off x="5121029" y="5604674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66056" y="5420008"/>
            <a:ext cx="99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Page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121029" y="508611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939414" y="490536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Build Html Dom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7901816" y="560112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668471" y="5438628"/>
            <a:ext cx="854271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PV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3" name="直接箭头连接符 102"/>
          <p:cNvCxnSpPr/>
          <p:nvPr/>
        </p:nvCxnSpPr>
        <p:spPr>
          <a:xfrm>
            <a:off x="7901816" y="1947771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668471" y="1785271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Performance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7" name="直接箭头连接符 106"/>
          <p:cNvCxnSpPr/>
          <p:nvPr/>
        </p:nvCxnSpPr>
        <p:spPr>
          <a:xfrm>
            <a:off x="7883902" y="3048050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650556" y="2885550"/>
            <a:ext cx="269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Trace Data, 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Error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9" name="直接箭头连接符 108"/>
          <p:cNvCxnSpPr/>
          <p:nvPr/>
        </p:nvCxnSpPr>
        <p:spPr>
          <a:xfrm>
            <a:off x="7901817" y="610572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668471" y="5943226"/>
            <a:ext cx="269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Trace Data, 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Error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1" name="文本框 3"/>
          <p:cNvSpPr txBox="1"/>
          <p:nvPr/>
        </p:nvSpPr>
        <p:spPr>
          <a:xfrm>
            <a:off x="5369443" y="149884"/>
            <a:ext cx="658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/ H5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单页模式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1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9443" y="149884"/>
            <a:ext cx="658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数据回发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373631" y="190110"/>
            <a:ext cx="0" cy="6582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678" y="171073"/>
            <a:ext cx="97274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1402320" y="227700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64746" y="2104107"/>
            <a:ext cx="836960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184318" y="228738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46744" y="2114480"/>
            <a:ext cx="2930354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Add to Queue (Local Storage)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402320" y="4670947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64746" y="4498046"/>
            <a:ext cx="836960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188058" y="4680473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0484" y="4507571"/>
            <a:ext cx="2930354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Add to Queue (Local Storage)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83873" y="2459436"/>
            <a:ext cx="615553" cy="802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3873" y="4933016"/>
            <a:ext cx="615553" cy="802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83872" y="3685456"/>
            <a:ext cx="615553" cy="8023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68278" y="3269893"/>
            <a:ext cx="1713931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Checking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402318" y="344279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44740" y="5841651"/>
            <a:ext cx="1713931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Checking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1378780" y="601455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4182983" y="6019320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46263" y="5846418"/>
            <a:ext cx="1596976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Compress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182983" y="660003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46263" y="6427137"/>
            <a:ext cx="1138325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Send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64746" y="986814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Checking Queue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398786" y="115971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68278" y="469216"/>
            <a:ext cx="926279" cy="345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UBT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err="1" smtClean="0">
                <a:solidFill>
                  <a:schemeClr val="bg1"/>
                </a:solidFill>
              </a:rPr>
              <a:t>Init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402318" y="642117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182983" y="115971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6896" y="986814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Compress Data</a:t>
            </a:r>
            <a:endParaRPr lang="zh-CN" altLang="en-US" dirty="0">
              <a:solidFill>
                <a:srgbClr val="92D050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4182983" y="1740434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56896" y="1567533"/>
            <a:ext cx="11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92D050"/>
                </a:solidFill>
              </a:rPr>
              <a:t>Send Data</a:t>
            </a:r>
            <a:endParaRPr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9443" y="149884"/>
            <a:ext cx="658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Hybrid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数据回发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373631" y="190110"/>
            <a:ext cx="0" cy="6582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678" y="171073"/>
            <a:ext cx="97274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1402319" y="1336693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64745" y="1152027"/>
            <a:ext cx="20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UIWebView</a:t>
            </a:r>
            <a:r>
              <a:rPr lang="en-US" altLang="zh-CN" dirty="0" smtClean="0">
                <a:solidFill>
                  <a:schemeClr val="bg1"/>
                </a:solidFill>
              </a:rPr>
              <a:t>: 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4436143" y="1346867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83629" y="1162201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UIWebView</a:t>
            </a:r>
            <a:r>
              <a:rPr lang="en-US" altLang="zh-CN" dirty="0" smtClean="0">
                <a:solidFill>
                  <a:schemeClr val="bg1"/>
                </a:solidFill>
              </a:rPr>
              <a:t>: </a:t>
            </a:r>
            <a:r>
              <a:rPr lang="en-US" altLang="zh-CN" dirty="0" err="1" smtClean="0">
                <a:solidFill>
                  <a:schemeClr val="bg1"/>
                </a:solidFill>
              </a:rPr>
              <a:t>Url</a:t>
            </a:r>
            <a:r>
              <a:rPr lang="en-US" altLang="zh-CN" dirty="0" smtClean="0">
                <a:solidFill>
                  <a:schemeClr val="bg1"/>
                </a:solidFill>
              </a:rPr>
              <a:t> Schema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436143" y="181868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3629" y="1634023"/>
            <a:ext cx="19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Framework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436143" y="230852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83629" y="2123856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UBT SDK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7193519" y="232786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1005" y="2143202"/>
            <a:ext cx="236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Add to Queue (</a:t>
            </a:r>
            <a:r>
              <a:rPr lang="en-US" altLang="zh-CN" dirty="0" err="1" smtClean="0">
                <a:solidFill>
                  <a:schemeClr val="bg1"/>
                </a:solidFill>
              </a:rPr>
              <a:t>Sql</a:t>
            </a:r>
            <a:r>
              <a:rPr lang="en-US" altLang="zh-CN" dirty="0" smtClean="0">
                <a:solidFill>
                  <a:schemeClr val="bg1"/>
                </a:solidFill>
              </a:rPr>
              <a:t> Lite)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405851" y="418775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68277" y="4003086"/>
            <a:ext cx="20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UIWebView</a:t>
            </a:r>
            <a:r>
              <a:rPr lang="en-US" altLang="zh-CN" dirty="0" smtClean="0">
                <a:solidFill>
                  <a:schemeClr val="bg1"/>
                </a:solidFill>
              </a:rPr>
              <a:t>: 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en-US" altLang="zh-CN" dirty="0" smtClean="0">
                <a:solidFill>
                  <a:schemeClr val="bg1"/>
                </a:solidFill>
              </a:rPr>
              <a:t>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4439675" y="4197926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87161" y="4013260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UIWebView</a:t>
            </a:r>
            <a:r>
              <a:rPr lang="en-US" altLang="zh-CN" dirty="0" smtClean="0">
                <a:solidFill>
                  <a:schemeClr val="bg1"/>
                </a:solidFill>
              </a:rPr>
              <a:t>: </a:t>
            </a:r>
            <a:r>
              <a:rPr lang="en-US" altLang="zh-CN" dirty="0" err="1" smtClean="0">
                <a:solidFill>
                  <a:schemeClr val="bg1"/>
                </a:solidFill>
              </a:rPr>
              <a:t>Url</a:t>
            </a:r>
            <a:r>
              <a:rPr lang="en-US" altLang="zh-CN" dirty="0" smtClean="0">
                <a:solidFill>
                  <a:schemeClr val="bg1"/>
                </a:solidFill>
              </a:rPr>
              <a:t> Schema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439675" y="466974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87161" y="4485082"/>
            <a:ext cx="19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Framework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439675" y="5159581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87161" y="4974915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UBT SDK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197051" y="5178927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044537" y="4994261"/>
            <a:ext cx="236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Add to Queue (</a:t>
            </a:r>
            <a:r>
              <a:rPr lang="en-US" altLang="zh-CN" dirty="0" err="1">
                <a:solidFill>
                  <a:schemeClr val="bg1"/>
                </a:solidFill>
              </a:rPr>
              <a:t>Sql</a:t>
            </a:r>
            <a:r>
              <a:rPr lang="en-US" altLang="zh-CN" dirty="0">
                <a:solidFill>
                  <a:schemeClr val="bg1"/>
                </a:solidFill>
              </a:rPr>
              <a:t> Lite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83872" y="1655568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83872" y="3121017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68278" y="2669583"/>
            <a:ext cx="32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UBT SDK: Checking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402318" y="285424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83871" y="4565778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64745" y="5618346"/>
            <a:ext cx="328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UBT SDK: Checking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398785" y="580301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7185560" y="582427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44537" y="5639612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Compress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7185560" y="6444510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044537" y="6259844"/>
            <a:ext cx="11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Send Data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21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9443" y="149884"/>
            <a:ext cx="6580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Native </a:t>
            </a:r>
            <a:r>
              <a:rPr lang="zh-CN" altLang="en-US" sz="4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数据回发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1373631" y="190110"/>
            <a:ext cx="0" cy="65828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0678" y="171073"/>
            <a:ext cx="972747" cy="325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TimeLine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1402319" y="1336693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64745" y="1152027"/>
            <a:ext cx="27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UIViewController</a:t>
            </a:r>
            <a:r>
              <a:rPr lang="en-US" altLang="zh-CN" dirty="0" smtClean="0">
                <a:solidFill>
                  <a:schemeClr val="bg1"/>
                </a:solidFill>
              </a:rPr>
              <a:t> / Bu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031590" y="1351760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79076" y="1167094"/>
            <a:ext cx="19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Framework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031590" y="1841593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79076" y="1656927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UBT SDK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788966" y="186093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36452" y="1676273"/>
            <a:ext cx="236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Add to Queue (</a:t>
            </a:r>
            <a:r>
              <a:rPr lang="en-US" altLang="zh-CN" dirty="0" err="1" smtClean="0">
                <a:solidFill>
                  <a:schemeClr val="bg1"/>
                </a:solidFill>
              </a:rPr>
              <a:t>Sql</a:t>
            </a:r>
            <a:r>
              <a:rPr lang="en-US" altLang="zh-CN" dirty="0" smtClean="0">
                <a:solidFill>
                  <a:schemeClr val="bg1"/>
                </a:solidFill>
              </a:rPr>
              <a:t> Lite)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405851" y="418775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68277" y="4003086"/>
            <a:ext cx="272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UIViewController</a:t>
            </a:r>
            <a:r>
              <a:rPr lang="en-US" altLang="zh-CN" dirty="0">
                <a:solidFill>
                  <a:schemeClr val="bg1"/>
                </a:solidFill>
              </a:rPr>
              <a:t> / Bu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5031589" y="418775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79075" y="4003086"/>
            <a:ext cx="19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Framework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031589" y="4677585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79075" y="4492919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Native UBT SDK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7788965" y="4696931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36451" y="4512265"/>
            <a:ext cx="236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Add to Queue (</a:t>
            </a:r>
            <a:r>
              <a:rPr lang="en-US" altLang="zh-CN" dirty="0" err="1">
                <a:solidFill>
                  <a:schemeClr val="bg1"/>
                </a:solidFill>
              </a:rPr>
              <a:t>Sql</a:t>
            </a:r>
            <a:r>
              <a:rPr lang="en-US" altLang="zh-CN" dirty="0">
                <a:solidFill>
                  <a:schemeClr val="bg1"/>
                </a:solidFill>
              </a:rPr>
              <a:t> Lite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83872" y="1655568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83872" y="3121017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68278" y="2669583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Checking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1402318" y="2854249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83871" y="4565778"/>
            <a:ext cx="615553" cy="8569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………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64745" y="561834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Checking Queue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1398785" y="5803012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7781008" y="5824278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39985" y="5639612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Compress Data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781008" y="6444510"/>
            <a:ext cx="68933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639985" y="6259844"/>
            <a:ext cx="113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Send Data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conveyor dir="l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7030</TotalTime>
  <Words>1440</Words>
  <Application>Microsoft Macintosh PowerPoint</Application>
  <PresentationFormat>自定义</PresentationFormat>
  <Paragraphs>470</Paragraphs>
  <Slides>33</Slides>
  <Notes>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jc</dc:creator>
  <cp:lastModifiedBy>诚栋 储</cp:lastModifiedBy>
  <cp:revision>158</cp:revision>
  <dcterms:created xsi:type="dcterms:W3CDTF">2014-03-09T07:17:17Z</dcterms:created>
  <dcterms:modified xsi:type="dcterms:W3CDTF">2014-10-18T03:55:41Z</dcterms:modified>
</cp:coreProperties>
</file>